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34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34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48" r:id="rId61"/>
    <p:sldId id="316" r:id="rId62"/>
    <p:sldId id="318" r:id="rId63"/>
    <p:sldId id="327" r:id="rId64"/>
    <p:sldId id="328" r:id="rId65"/>
    <p:sldId id="329" r:id="rId66"/>
    <p:sldId id="330" r:id="rId67"/>
    <p:sldId id="339" r:id="rId68"/>
    <p:sldId id="331" r:id="rId69"/>
    <p:sldId id="340" r:id="rId70"/>
    <p:sldId id="343" r:id="rId71"/>
    <p:sldId id="345" r:id="rId72"/>
    <p:sldId id="346" r:id="rId73"/>
    <p:sldId id="34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5CF"/>
    <a:srgbClr val="EC5C57"/>
    <a:srgbClr val="A0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68" y="1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3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54480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hyperlink" Target="http://ggplot2.tidyverse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ialmentor.com/dataviz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bc-visual-and-data-journalism/how-the-bbc-visual-and-data-journalism-team-works-with-graphics-in-r-ed0b35693535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5036474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lang="en-GB" b="1" dirty="0"/>
                <a:t>MKS Top tip</a:t>
              </a:r>
              <a:endParaRPr b="1" dirty="0"/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1B1C-4043-4AEC-AC3D-C3C1872ABE39}"/>
              </a:ext>
            </a:extLst>
          </p:cNvPr>
          <p:cNvSpPr txBox="1"/>
          <p:nvPr/>
        </p:nvSpPr>
        <p:spPr>
          <a:xfrm>
            <a:off x="1200604" y="7122174"/>
            <a:ext cx="21982794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 find that it helps to explicitly name the `mapping` argument.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helps me remember that it is mapping </a:t>
            </a:r>
            <a:r>
              <a:rPr lang="en-GB" b="1" i="1" dirty="0"/>
              <a:t>aesthetics</a:t>
            </a:r>
            <a:r>
              <a:rPr lang="en-GB" dirty="0"/>
              <a:t> on the plot (colour, size, shape, etc.) to </a:t>
            </a:r>
            <a:r>
              <a:rPr lang="en-GB" b="1" i="1" dirty="0"/>
              <a:t>data variables</a:t>
            </a:r>
            <a:r>
              <a:rPr lang="en-GB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AC2E68-436F-4C36-86EF-04C04CF6378D}"/>
              </a:ext>
            </a:extLst>
          </p:cNvPr>
          <p:cNvSpPr/>
          <p:nvPr/>
        </p:nvSpPr>
        <p:spPr>
          <a:xfrm>
            <a:off x="107771" y="13041442"/>
            <a:ext cx="2587303" cy="549276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982565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BC0A0-0EB7-450F-99B6-003D0D558CD6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5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54" name="R Notebook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R </a:t>
            </a:r>
            <a:r>
              <a:rPr lang="en-GB" dirty="0"/>
              <a:t>Notebooks - reminder</a:t>
            </a:r>
            <a:endParaRPr dirty="0"/>
          </a:p>
        </p:txBody>
      </p:sp>
      <p:grpSp>
        <p:nvGrpSpPr>
          <p:cNvPr id="1058" name="Group"/>
          <p:cNvGrpSpPr/>
          <p:nvPr/>
        </p:nvGrpSpPr>
        <p:grpSpPr>
          <a:xfrm>
            <a:off x="4815743" y="5324011"/>
            <a:ext cx="9359901" cy="6263647"/>
            <a:chOff x="0" y="0"/>
            <a:chExt cx="9359900" cy="6263645"/>
          </a:xfrm>
        </p:grpSpPr>
        <p:pic>
          <p:nvPicPr>
            <p:cNvPr id="1056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30" t="19715" r="5530" b="9305"/>
            <a:stretch>
              <a:fillRect/>
            </a:stretch>
          </p:blipFill>
          <p:spPr>
            <a:xfrm>
              <a:off x="0" y="0"/>
              <a:ext cx="9359900" cy="6263646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57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1" name="Group"/>
          <p:cNvGrpSpPr/>
          <p:nvPr/>
        </p:nvGrpSpPr>
        <p:grpSpPr>
          <a:xfrm>
            <a:off x="4913235" y="6175181"/>
            <a:ext cx="4866237" cy="4903633"/>
            <a:chOff x="94374" y="853164"/>
            <a:chExt cx="4866236" cy="4903632"/>
          </a:xfrm>
        </p:grpSpPr>
        <p:pic>
          <p:nvPicPr>
            <p:cNvPr id="1059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427" t="29423" r="47348" b="15049"/>
            <a:stretch>
              <a:fillRect/>
            </a:stretch>
          </p:blipFill>
          <p:spPr>
            <a:xfrm>
              <a:off x="94374" y="856724"/>
              <a:ext cx="4864590" cy="490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0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269" r="47324" b="63975"/>
            <a:stretch>
              <a:fillRect/>
            </a:stretch>
          </p:blipFill>
          <p:spPr>
            <a:xfrm>
              <a:off x="100557" y="853164"/>
              <a:ext cx="4860054" cy="59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68" name="Group"/>
          <p:cNvGrpSpPr/>
          <p:nvPr/>
        </p:nvGrpSpPr>
        <p:grpSpPr>
          <a:xfrm>
            <a:off x="7292199" y="4420475"/>
            <a:ext cx="7994547" cy="8055433"/>
            <a:chOff x="0" y="0"/>
            <a:chExt cx="7994546" cy="8055432"/>
          </a:xfrm>
        </p:grpSpPr>
        <p:pic>
          <p:nvPicPr>
            <p:cNvPr id="1063" name="Screen Shot 2017-07-05 at 3.09.22 PM.png" descr="Screen Shot 2017-07-05 at 3.09.22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416" t="29335" r="47324" b="15077"/>
            <a:stretch>
              <a:fillRect/>
            </a:stretch>
          </p:blipFill>
          <p:spPr>
            <a:xfrm>
              <a:off x="0" y="0"/>
              <a:ext cx="7994547" cy="8055433"/>
            </a:xfrm>
            <a:prstGeom prst="rect">
              <a:avLst/>
            </a:prstGeom>
            <a:ln w="25400" cap="flat">
              <a:solidFill>
                <a:srgbClr val="919191"/>
              </a:solidFill>
              <a:prstDash val="solid"/>
              <a:miter lim="400000"/>
            </a:ln>
            <a:effectLst/>
          </p:spPr>
        </p:pic>
        <p:grpSp>
          <p:nvGrpSpPr>
            <p:cNvPr id="1066" name="Group"/>
            <p:cNvGrpSpPr/>
            <p:nvPr/>
          </p:nvGrpSpPr>
          <p:grpSpPr>
            <a:xfrm>
              <a:off x="7235466" y="3524365"/>
              <a:ext cx="441742" cy="251445"/>
              <a:chOff x="0" y="0"/>
              <a:chExt cx="441740" cy="251444"/>
            </a:xfrm>
          </p:grpSpPr>
          <p:sp>
            <p:nvSpPr>
              <p:cNvPr id="1064" name="Rounded Rectangle"/>
              <p:cNvSpPr/>
              <p:nvPr/>
            </p:nvSpPr>
            <p:spPr>
              <a:xfrm>
                <a:off x="0" y="0"/>
                <a:ext cx="441741" cy="251445"/>
              </a:xfrm>
              <a:prstGeom prst="roundRect">
                <a:avLst>
                  <a:gd name="adj" fmla="val 33957"/>
                </a:avLst>
              </a:prstGeom>
              <a:solidFill>
                <a:srgbClr val="A6AAA9"/>
              </a:solidFill>
              <a:ln w="9525" cap="flat">
                <a:solidFill>
                  <a:srgbClr val="91919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65" name="Triangle"/>
              <p:cNvSpPr/>
              <p:nvPr/>
            </p:nvSpPr>
            <p:spPr>
              <a:xfrm rot="5427224">
                <a:off x="150521" y="77551"/>
                <a:ext cx="192261" cy="97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76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67" name="Rectangle"/>
            <p:cNvSpPr/>
            <p:nvPr/>
          </p:nvSpPr>
          <p:spPr>
            <a:xfrm>
              <a:off x="800144" y="3855544"/>
              <a:ext cx="163960" cy="676557"/>
            </a:xfrm>
            <a:prstGeom prst="rect">
              <a:avLst/>
            </a:prstGeom>
            <a:solidFill>
              <a:srgbClr val="008F00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69" name="Click to run all code chunks above"/>
          <p:cNvSpPr/>
          <p:nvPr/>
        </p:nvSpPr>
        <p:spPr>
          <a:xfrm>
            <a:off x="16251044" y="4455785"/>
            <a:ext cx="5165330" cy="2517379"/>
          </a:xfrm>
          <a:prstGeom prst="wedgeRectCallout">
            <a:avLst>
              <a:gd name="adj1" fmla="val -88153"/>
              <a:gd name="adj2" fmla="val 85010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80000"/>
              </a:lnSpc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all code chunks above</a:t>
            </a:r>
          </a:p>
        </p:txBody>
      </p:sp>
      <p:sp>
        <p:nvSpPr>
          <p:cNvPr id="1070" name="Click to run code in chunk"/>
          <p:cNvSpPr/>
          <p:nvPr/>
        </p:nvSpPr>
        <p:spPr>
          <a:xfrm>
            <a:off x="16251045" y="7341492"/>
            <a:ext cx="5165329" cy="2091929"/>
          </a:xfrm>
          <a:prstGeom prst="wedgeRectCallout">
            <a:avLst>
              <a:gd name="adj1" fmla="val -72445"/>
              <a:gd name="adj2" fmla="val -16303"/>
            </a:avLst>
          </a:prstGeom>
          <a:solidFill>
            <a:srgbClr val="919191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Click to run code in chunk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4914303" y="4404779"/>
            <a:ext cx="2386759" cy="8098451"/>
            <a:chOff x="0" y="8527"/>
            <a:chExt cx="2386757" cy="8098449"/>
          </a:xfrm>
        </p:grpSpPr>
        <p:sp>
          <p:nvSpPr>
            <p:cNvPr id="1071" name="Shape"/>
            <p:cNvSpPr/>
            <p:nvPr/>
          </p:nvSpPr>
          <p:spPr>
            <a:xfrm>
              <a:off x="9752" y="8527"/>
              <a:ext cx="2377006" cy="80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" y="4775"/>
                  </a:moveTo>
                  <a:lnTo>
                    <a:pt x="21600" y="0"/>
                  </a:lnTo>
                  <a:lnTo>
                    <a:pt x="21473" y="21600"/>
                  </a:lnTo>
                  <a:lnTo>
                    <a:pt x="0" y="17779"/>
                  </a:lnTo>
                  <a:lnTo>
                    <a:pt x="38" y="4775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Rectangle"/>
            <p:cNvSpPr/>
            <p:nvPr/>
          </p:nvSpPr>
          <p:spPr>
            <a:xfrm>
              <a:off x="0" y="1779645"/>
              <a:ext cx="2377602" cy="4902201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74" name="Code result"/>
          <p:cNvSpPr/>
          <p:nvPr/>
        </p:nvSpPr>
        <p:spPr>
          <a:xfrm>
            <a:off x="16251045" y="9801749"/>
            <a:ext cx="5165329" cy="2091929"/>
          </a:xfrm>
          <a:prstGeom prst="wedgeRectCallout">
            <a:avLst>
              <a:gd name="adj1" fmla="val -81421"/>
              <a:gd name="adj2" fmla="val -42776"/>
            </a:avLst>
          </a:pr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Code result</a:t>
            </a:r>
          </a:p>
        </p:txBody>
      </p:sp>
    </p:spTree>
    <p:extLst>
      <p:ext uri="{BB962C8B-B14F-4D97-AF65-F5344CB8AC3E}">
        <p14:creationId xmlns:p14="http://schemas.microsoft.com/office/powerpoint/2010/main" val="38672676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D</a:t>
            </a:r>
            <a:r>
              <a:rPr dirty="0" err="1"/>
              <a:t>ecide</a:t>
            </a:r>
            <a:r>
              <a:rPr dirty="0"/>
              <a:t> how to replace this scatterplot with one that draws boxplots?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5BF96-5EC7-479A-BD76-4EAB246E38A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histogram of </a:t>
            </a:r>
            <a:r>
              <a:rPr b="1" dirty="0" err="1"/>
              <a:t>hwy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</a:p>
        </p:txBody>
      </p:sp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245F5-DB6F-49C7-89C0-D490C867672E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density plot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A8989-9A52-4894-9576-E62BADA0B528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M</a:t>
            </a:r>
            <a:r>
              <a:rPr dirty="0" err="1"/>
              <a:t>ake</a:t>
            </a:r>
            <a:r>
              <a:rPr dirty="0"/>
              <a:t> the bar chart of </a:t>
            </a:r>
            <a:r>
              <a:rPr b="1" dirty="0" err="1"/>
              <a:t>hwy</a:t>
            </a:r>
            <a:r>
              <a:rPr dirty="0"/>
              <a:t> colored by </a:t>
            </a:r>
            <a:r>
              <a:rPr b="1" dirty="0"/>
              <a:t>class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Try your best guess.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E043-DB56-4583-AF64-8190A9B3A42C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 minutes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Take a moment to p</a:t>
            </a:r>
            <a:r>
              <a:rPr dirty="0" err="1"/>
              <a:t>redict</a:t>
            </a:r>
            <a:r>
              <a:rPr dirty="0"/>
              <a:t>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Then run it.</a:t>
            </a:r>
          </a:p>
        </p:txBody>
      </p:sp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0BBE-B96F-4C62-985D-E0FE8A4752AE}"/>
              </a:ext>
            </a:extLst>
          </p:cNvPr>
          <p:cNvSpPr txBox="1"/>
          <p:nvPr/>
        </p:nvSpPr>
        <p:spPr>
          <a:xfrm>
            <a:off x="19938755" y="11766997"/>
            <a:ext cx="3145092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 minutes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4315339" y="2659837"/>
            <a:ext cx="16069285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8B35-4CF6-4097-ACE3-3384EA71DD1C}"/>
              </a:ext>
            </a:extLst>
          </p:cNvPr>
          <p:cNvSpPr txBox="1"/>
          <p:nvPr/>
        </p:nvSpPr>
        <p:spPr>
          <a:xfrm>
            <a:off x="19758419" y="11766997"/>
            <a:ext cx="350576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30 seconds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relationship do you expect to see between engine size (</a:t>
            </a:r>
            <a:r>
              <a:rPr dirty="0" err="1"/>
              <a:t>displ</a:t>
            </a:r>
            <a:r>
              <a:rPr dirty="0"/>
              <a:t>) and mileage (</a:t>
            </a:r>
            <a:r>
              <a:rPr dirty="0" err="1"/>
              <a:t>hwy</a:t>
            </a:r>
            <a:r>
              <a:rPr dirty="0"/>
              <a:t>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peeking ahead!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CB3AB-EB32-4D9A-83C5-C1FE225E080B}"/>
              </a:ext>
            </a:extLst>
          </p:cNvPr>
          <p:cNvSpPr txBox="1"/>
          <p:nvPr/>
        </p:nvSpPr>
        <p:spPr>
          <a:xfrm>
            <a:off x="20083826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 minute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1613708" y="2898909"/>
            <a:ext cx="17513682" cy="139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Assign a plot to an R object</a:t>
            </a:r>
            <a:r>
              <a:rPr dirty="0"/>
              <a:t>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613708" y="9900190"/>
            <a:ext cx="21053787" cy="2726977"/>
            <a:chOff x="0" y="0"/>
            <a:chExt cx="17513682" cy="2272933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227293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9"/>
              <a:ext cx="17038297" cy="2034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saveRDS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(object = myPlot1, file = "myPlot1.Rdata"))</a:t>
              </a:r>
            </a:p>
            <a:p>
              <a:pPr>
                <a:defRPr>
                  <a:solidFill>
                    <a:schemeClr val="accent1"/>
                  </a:solidFill>
                </a:defRPr>
              </a:pP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plot1 &lt;- </a:t>
              </a:r>
              <a:r>
                <a:rPr lang="en-GB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readRDS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("myPlot1.Rdata")</a:t>
              </a:r>
              <a:endPara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1613708" y="4309889"/>
            <a:ext cx="21053787" cy="4004956"/>
            <a:chOff x="0" y="0"/>
            <a:chExt cx="17513682" cy="2809697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44103"/>
              <a:ext cx="17038297" cy="2765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myPlot1 &lt;-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 mpg,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											mapping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 +</a:t>
              </a:r>
            </a:p>
            <a:p>
              <a:pPr algn="l" defTabSz="537463">
                <a:spcBef>
                  <a:spcPts val="1300"/>
                </a:spcBef>
                <a:defRPr sz="46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+ </a:t>
              </a:r>
            </a:p>
            <a:p>
              <a:pPr algn="l" defTabSz="537463">
                <a:spcBef>
                  <a:spcPts val="1300"/>
                </a:spcBef>
                <a:defRPr sz="46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geom_smooth</a:t>
              </a:r>
              <a:r>
                <a:rPr lang="en-GB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endPara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1613708" y="8493191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Save that R object to file: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12091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8FA4-7731-414A-A19F-3127C5E7D9F2}"/>
              </a:ext>
            </a:extLst>
          </p:cNvPr>
          <p:cNvSpPr txBox="1"/>
          <p:nvPr/>
        </p:nvSpPr>
        <p:spPr>
          <a:xfrm>
            <a:off x="20083827" y="11766997"/>
            <a:ext cx="2854948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>
            <p:extLst>
              <p:ext uri="{D42A27DB-BD31-4B8C-83A1-F6EECF244321}">
                <p14:modId xmlns:p14="http://schemas.microsoft.com/office/powerpoint/2010/main" val="4105392622"/>
              </p:ext>
            </p:extLst>
          </p:nvPr>
        </p:nvGraphicFramePr>
        <p:xfrm>
          <a:off x="1459885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9" name="Table">
            <a:extLst>
              <a:ext uri="{FF2B5EF4-FFF2-40B4-BE49-F238E27FC236}">
                <a16:creationId xmlns:a16="http://schemas.microsoft.com/office/drawing/2014/main" id="{56FD7B41-64F9-4466-A54D-E16EE5A71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411419"/>
              </p:ext>
            </p:extLst>
          </p:nvPr>
        </p:nvGraphicFramePr>
        <p:xfrm>
          <a:off x="1467826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60" name="Group">
            <a:extLst>
              <a:ext uri="{FF2B5EF4-FFF2-40B4-BE49-F238E27FC236}">
                <a16:creationId xmlns:a16="http://schemas.microsoft.com/office/drawing/2014/main" id="{421D9C59-A7CF-4BF4-B05A-6B12FAE2A09C}"/>
              </a:ext>
            </a:extLst>
          </p:cNvPr>
          <p:cNvGrpSpPr/>
          <p:nvPr/>
        </p:nvGrpSpPr>
        <p:grpSpPr>
          <a:xfrm>
            <a:off x="5522377" y="3432876"/>
            <a:ext cx="234885" cy="7914320"/>
            <a:chOff x="0" y="0"/>
            <a:chExt cx="203200" cy="7344498"/>
          </a:xfrm>
        </p:grpSpPr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3F5D2769-1E2D-42EA-B95E-B6D062361751}"/>
                </a:ext>
              </a:extLst>
            </p:cNvPr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DCA2149A-CDF0-4C4A-AB3E-87AFDB9BBB43}"/>
                </a:ext>
              </a:extLst>
            </p:cNvPr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334CC5F-AD81-4530-BADD-08F64A911E35}"/>
                </a:ext>
              </a:extLst>
            </p:cNvPr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03A6D06-77BB-4B02-A61A-D454160909F9}"/>
                </a:ext>
              </a:extLst>
            </p:cNvPr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A3D5C337-A1A1-42B0-AD21-BC1091AEA248}"/>
                </a:ext>
              </a:extLst>
            </p:cNvPr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FD5CD6DB-ED37-4B7F-B469-C58EC9C4630F}"/>
                </a:ext>
              </a:extLst>
            </p:cNvPr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2295EEDF-516F-4CF1-B416-B9236C174445}"/>
                </a:ext>
              </a:extLst>
            </p:cNvPr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8" name="Circle">
              <a:extLst>
                <a:ext uri="{FF2B5EF4-FFF2-40B4-BE49-F238E27FC236}">
                  <a16:creationId xmlns:a16="http://schemas.microsoft.com/office/drawing/2014/main" id="{0814043F-0DED-434E-ADEE-DE95081C0245}"/>
                </a:ext>
              </a:extLst>
            </p:cNvPr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5B80C7D-5CCE-4D86-BEDE-FEFF074FDAB0}"/>
                </a:ext>
              </a:extLst>
            </p:cNvPr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" name="Circle">
              <a:extLst>
                <a:ext uri="{FF2B5EF4-FFF2-40B4-BE49-F238E27FC236}">
                  <a16:creationId xmlns:a16="http://schemas.microsoft.com/office/drawing/2014/main" id="{69312951-6ADE-45AC-918E-05D21EA8693C}"/>
                </a:ext>
              </a:extLst>
            </p:cNvPr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C4D17E72-CF97-4813-AAC4-D7C4B7BA795B}"/>
                </a:ext>
              </a:extLst>
            </p:cNvPr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94C8EB0A-FC4C-44A8-9569-5CB3EE4FE42A}"/>
                </a:ext>
              </a:extLst>
            </p:cNvPr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5E68CCCD-C4A3-49E6-B3EC-071DE0018E33}"/>
                </a:ext>
              </a:extLst>
            </p:cNvPr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FD512AFA-98BB-4ABE-BEA7-CAC311A9687B}"/>
                </a:ext>
              </a:extLst>
            </p:cNvPr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106823B3-0F2E-42B3-BCC1-49BCB0244B39}"/>
                </a:ext>
              </a:extLst>
            </p:cNvPr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01423ABF-3834-430E-8634-4B3AD0B031E7}"/>
                </a:ext>
              </a:extLst>
            </p:cNvPr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Circle">
              <a:extLst>
                <a:ext uri="{FF2B5EF4-FFF2-40B4-BE49-F238E27FC236}">
                  <a16:creationId xmlns:a16="http://schemas.microsoft.com/office/drawing/2014/main" id="{DB7FB411-8EE0-47A8-A996-3E6A7BF1F436}"/>
                </a:ext>
              </a:extLst>
            </p:cNvPr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Circle">
              <a:extLst>
                <a:ext uri="{FF2B5EF4-FFF2-40B4-BE49-F238E27FC236}">
                  <a16:creationId xmlns:a16="http://schemas.microsoft.com/office/drawing/2014/main" id="{73F26FAB-3AB4-4152-940C-047DBB734CDD}"/>
                </a:ext>
              </a:extLst>
            </p:cNvPr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Circle">
              <a:extLst>
                <a:ext uri="{FF2B5EF4-FFF2-40B4-BE49-F238E27FC236}">
                  <a16:creationId xmlns:a16="http://schemas.microsoft.com/office/drawing/2014/main" id="{A54A18AD-35E6-4665-8454-C6A7AE54D463}"/>
                </a:ext>
              </a:extLst>
            </p:cNvPr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Circle">
              <a:extLst>
                <a:ext uri="{FF2B5EF4-FFF2-40B4-BE49-F238E27FC236}">
                  <a16:creationId xmlns:a16="http://schemas.microsoft.com/office/drawing/2014/main" id="{F1C65EB5-F1E7-4D14-90DA-9FB2C2365534}"/>
                </a:ext>
              </a:extLst>
            </p:cNvPr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" name="Group">
            <a:extLst>
              <a:ext uri="{FF2B5EF4-FFF2-40B4-BE49-F238E27FC236}">
                <a16:creationId xmlns:a16="http://schemas.microsoft.com/office/drawing/2014/main" id="{66A875EE-F72E-4A2E-867A-7EAEE8C8E016}"/>
              </a:ext>
            </a:extLst>
          </p:cNvPr>
          <p:cNvGrpSpPr/>
          <p:nvPr/>
        </p:nvGrpSpPr>
        <p:grpSpPr>
          <a:xfrm>
            <a:off x="1471280" y="3344889"/>
            <a:ext cx="3986330" cy="8106329"/>
            <a:chOff x="0" y="0"/>
            <a:chExt cx="4036557" cy="7493000"/>
          </a:xfrm>
        </p:grpSpPr>
        <p:sp>
          <p:nvSpPr>
            <p:cNvPr id="82" name="Arrow">
              <a:extLst>
                <a:ext uri="{FF2B5EF4-FFF2-40B4-BE49-F238E27FC236}">
                  <a16:creationId xmlns:a16="http://schemas.microsoft.com/office/drawing/2014/main" id="{160E1A03-A663-44F8-A7B9-D184CE0601D1}"/>
                </a:ext>
              </a:extLst>
            </p:cNvPr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Arrow">
              <a:extLst>
                <a:ext uri="{FF2B5EF4-FFF2-40B4-BE49-F238E27FC236}">
                  <a16:creationId xmlns:a16="http://schemas.microsoft.com/office/drawing/2014/main" id="{86325192-9CC1-4955-B484-CCF8BA09054F}"/>
                </a:ext>
              </a:extLst>
            </p:cNvPr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Arrow">
              <a:extLst>
                <a:ext uri="{FF2B5EF4-FFF2-40B4-BE49-F238E27FC236}">
                  <a16:creationId xmlns:a16="http://schemas.microsoft.com/office/drawing/2014/main" id="{D10D6413-4911-4DE3-BED5-A072E05106C3}"/>
                </a:ext>
              </a:extLst>
            </p:cNvPr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Arrow">
              <a:extLst>
                <a:ext uri="{FF2B5EF4-FFF2-40B4-BE49-F238E27FC236}">
                  <a16:creationId xmlns:a16="http://schemas.microsoft.com/office/drawing/2014/main" id="{A3524BF2-63BD-47F6-937C-4CB316A019F8}"/>
                </a:ext>
              </a:extLst>
            </p:cNvPr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" name="Arrow">
              <a:extLst>
                <a:ext uri="{FF2B5EF4-FFF2-40B4-BE49-F238E27FC236}">
                  <a16:creationId xmlns:a16="http://schemas.microsoft.com/office/drawing/2014/main" id="{25AE01B7-41D6-41A2-95BA-94155770D541}"/>
                </a:ext>
              </a:extLst>
            </p:cNvPr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Arrow">
              <a:extLst>
                <a:ext uri="{FF2B5EF4-FFF2-40B4-BE49-F238E27FC236}">
                  <a16:creationId xmlns:a16="http://schemas.microsoft.com/office/drawing/2014/main" id="{2343D2E9-40FC-4EAC-89FB-E0EC1FC3C7EC}"/>
                </a:ext>
              </a:extLst>
            </p:cNvPr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" name="Arrow">
              <a:extLst>
                <a:ext uri="{FF2B5EF4-FFF2-40B4-BE49-F238E27FC236}">
                  <a16:creationId xmlns:a16="http://schemas.microsoft.com/office/drawing/2014/main" id="{3E731865-A656-431C-847D-2A250E0A7DAC}"/>
                </a:ext>
              </a:extLst>
            </p:cNvPr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" name="Arrow">
              <a:extLst>
                <a:ext uri="{FF2B5EF4-FFF2-40B4-BE49-F238E27FC236}">
                  <a16:creationId xmlns:a16="http://schemas.microsoft.com/office/drawing/2014/main" id="{3AEB7BA3-079C-4D43-9346-D4734067CEA0}"/>
                </a:ext>
              </a:extLst>
            </p:cNvPr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0" name="Arrow">
              <a:extLst>
                <a:ext uri="{FF2B5EF4-FFF2-40B4-BE49-F238E27FC236}">
                  <a16:creationId xmlns:a16="http://schemas.microsoft.com/office/drawing/2014/main" id="{4FA6C903-9A03-45B0-B881-817AD12565FE}"/>
                </a:ext>
              </a:extLst>
            </p:cNvPr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" name="Arrow">
              <a:extLst>
                <a:ext uri="{FF2B5EF4-FFF2-40B4-BE49-F238E27FC236}">
                  <a16:creationId xmlns:a16="http://schemas.microsoft.com/office/drawing/2014/main" id="{5BA6AC49-E5FC-4A89-AD91-13AB2B07AE58}"/>
                </a:ext>
              </a:extLst>
            </p:cNvPr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" name="Arrow">
              <a:extLst>
                <a:ext uri="{FF2B5EF4-FFF2-40B4-BE49-F238E27FC236}">
                  <a16:creationId xmlns:a16="http://schemas.microsoft.com/office/drawing/2014/main" id="{1A098BFD-CCB8-4EF4-876C-371A72A08B6F}"/>
                </a:ext>
              </a:extLst>
            </p:cNvPr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" name="Arrow">
              <a:extLst>
                <a:ext uri="{FF2B5EF4-FFF2-40B4-BE49-F238E27FC236}">
                  <a16:creationId xmlns:a16="http://schemas.microsoft.com/office/drawing/2014/main" id="{CA8A17C8-C066-4F63-A55F-96E16FE3C06E}"/>
                </a:ext>
              </a:extLst>
            </p:cNvPr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" name="Arrow">
              <a:extLst>
                <a:ext uri="{FF2B5EF4-FFF2-40B4-BE49-F238E27FC236}">
                  <a16:creationId xmlns:a16="http://schemas.microsoft.com/office/drawing/2014/main" id="{2DD7EC88-7CBB-4F1A-8D2C-B1671CD14AB0}"/>
                </a:ext>
              </a:extLst>
            </p:cNvPr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5" name="Arrow">
              <a:extLst>
                <a:ext uri="{FF2B5EF4-FFF2-40B4-BE49-F238E27FC236}">
                  <a16:creationId xmlns:a16="http://schemas.microsoft.com/office/drawing/2014/main" id="{A1977F50-479D-4C06-87BC-C6F885248BD3}"/>
                </a:ext>
              </a:extLst>
            </p:cNvPr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" name="Arrow">
              <a:extLst>
                <a:ext uri="{FF2B5EF4-FFF2-40B4-BE49-F238E27FC236}">
                  <a16:creationId xmlns:a16="http://schemas.microsoft.com/office/drawing/2014/main" id="{0B8FA8A0-7CDE-4D9D-9D33-68DB79B833AC}"/>
                </a:ext>
              </a:extLst>
            </p:cNvPr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" name="Arrow">
              <a:extLst>
                <a:ext uri="{FF2B5EF4-FFF2-40B4-BE49-F238E27FC236}">
                  <a16:creationId xmlns:a16="http://schemas.microsoft.com/office/drawing/2014/main" id="{716E3A76-88A1-466E-A81D-DB546740D562}"/>
                </a:ext>
              </a:extLst>
            </p:cNvPr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" name="Arrow">
              <a:extLst>
                <a:ext uri="{FF2B5EF4-FFF2-40B4-BE49-F238E27FC236}">
                  <a16:creationId xmlns:a16="http://schemas.microsoft.com/office/drawing/2014/main" id="{D515FCEE-C822-4E84-9C55-9BDC0BD486D2}"/>
                </a:ext>
              </a:extLst>
            </p:cNvPr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" name="Arrow">
              <a:extLst>
                <a:ext uri="{FF2B5EF4-FFF2-40B4-BE49-F238E27FC236}">
                  <a16:creationId xmlns:a16="http://schemas.microsoft.com/office/drawing/2014/main" id="{FB7672B8-C1B4-4844-A592-1CFEF35800A6}"/>
                </a:ext>
              </a:extLst>
            </p:cNvPr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Arrow">
              <a:extLst>
                <a:ext uri="{FF2B5EF4-FFF2-40B4-BE49-F238E27FC236}">
                  <a16:creationId xmlns:a16="http://schemas.microsoft.com/office/drawing/2014/main" id="{A0778951-C71B-4085-B394-FEE1A104B59F}"/>
                </a:ext>
              </a:extLst>
            </p:cNvPr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Arrow">
              <a:extLst>
                <a:ext uri="{FF2B5EF4-FFF2-40B4-BE49-F238E27FC236}">
                  <a16:creationId xmlns:a16="http://schemas.microsoft.com/office/drawing/2014/main" id="{EC154874-81DF-4663-8AE8-3956AEE6B73E}"/>
                </a:ext>
              </a:extLst>
            </p:cNvPr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2" name="data">
            <a:extLst>
              <a:ext uri="{FF2B5EF4-FFF2-40B4-BE49-F238E27FC236}">
                <a16:creationId xmlns:a16="http://schemas.microsoft.com/office/drawing/2014/main" id="{7341A0BE-ECD1-4CAB-870C-5435BD4F3E83}"/>
              </a:ext>
            </a:extLst>
          </p:cNvPr>
          <p:cNvSpPr txBox="1"/>
          <p:nvPr/>
        </p:nvSpPr>
        <p:spPr>
          <a:xfrm>
            <a:off x="2566472" y="11347196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" name="geom">
            <a:extLst>
              <a:ext uri="{FF2B5EF4-FFF2-40B4-BE49-F238E27FC236}">
                <a16:creationId xmlns:a16="http://schemas.microsoft.com/office/drawing/2014/main" id="{39BAEA3D-5715-45F1-A0D3-C2E728906635}"/>
              </a:ext>
            </a:extLst>
          </p:cNvPr>
          <p:cNvSpPr txBox="1"/>
          <p:nvPr/>
        </p:nvSpPr>
        <p:spPr>
          <a:xfrm>
            <a:off x="4853251" y="1135062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81" grpId="0" animBg="1" advAuto="0"/>
      <p:bldP spid="81" grpId="1" animBg="1" advAuto="0"/>
      <p:bldP spid="103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4" name="Table">
            <a:extLst>
              <a:ext uri="{FF2B5EF4-FFF2-40B4-BE49-F238E27FC236}">
                <a16:creationId xmlns:a16="http://schemas.microsoft.com/office/drawing/2014/main" id="{48E4C7EF-D3F1-408A-BD12-E4745E52B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362505"/>
              </p:ext>
            </p:extLst>
          </p:nvPr>
        </p:nvGraphicFramePr>
        <p:xfrm>
          <a:off x="1480987" y="2787437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20FA97D-8621-497F-96F1-F1E001992ACC}"/>
              </a:ext>
            </a:extLst>
          </p:cNvPr>
          <p:cNvGrpSpPr/>
          <p:nvPr/>
        </p:nvGrpSpPr>
        <p:grpSpPr>
          <a:xfrm>
            <a:off x="5535538" y="3427863"/>
            <a:ext cx="220068" cy="7914320"/>
            <a:chOff x="9933582" y="3844795"/>
            <a:chExt cx="203201" cy="7344500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F3EE1265-C963-450A-9DA3-A218376336C2}"/>
                </a:ext>
              </a:extLst>
            </p:cNvPr>
            <p:cNvSpPr/>
            <p:nvPr/>
          </p:nvSpPr>
          <p:spPr>
            <a:xfrm>
              <a:off x="9933582" y="4596511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7D7A230E-2846-4057-88CC-E0FC9B2817B7}"/>
                </a:ext>
              </a:extLst>
            </p:cNvPr>
            <p:cNvSpPr/>
            <p:nvPr/>
          </p:nvSpPr>
          <p:spPr>
            <a:xfrm>
              <a:off x="9933582" y="4972369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75F9E123-6FCE-4E25-8802-B256C69D8E30}"/>
                </a:ext>
              </a:extLst>
            </p:cNvPr>
            <p:cNvSpPr/>
            <p:nvPr/>
          </p:nvSpPr>
          <p:spPr>
            <a:xfrm>
              <a:off x="9933582" y="534822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897D2A7-0B0E-4B67-BF73-4F567D796B32}"/>
                </a:ext>
              </a:extLst>
            </p:cNvPr>
            <p:cNvSpPr/>
            <p:nvPr/>
          </p:nvSpPr>
          <p:spPr>
            <a:xfrm>
              <a:off x="9933582" y="572408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7824E47-D285-4BCE-8AF4-BBB210A05760}"/>
                </a:ext>
              </a:extLst>
            </p:cNvPr>
            <p:cNvSpPr/>
            <p:nvPr/>
          </p:nvSpPr>
          <p:spPr>
            <a:xfrm>
              <a:off x="9933582" y="6099942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5BF40323-FC88-4D2E-AD01-91CC2E78BAFF}"/>
                </a:ext>
              </a:extLst>
            </p:cNvPr>
            <p:cNvSpPr/>
            <p:nvPr/>
          </p:nvSpPr>
          <p:spPr>
            <a:xfrm>
              <a:off x="9933582" y="6475800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54C63C9A-421D-4ED9-8ADC-67191C7B8FAD}"/>
                </a:ext>
              </a:extLst>
            </p:cNvPr>
            <p:cNvSpPr/>
            <p:nvPr/>
          </p:nvSpPr>
          <p:spPr>
            <a:xfrm>
              <a:off x="9933582" y="6851657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D5871DAA-984A-4FD8-8C0A-313FFA0960A8}"/>
                </a:ext>
              </a:extLst>
            </p:cNvPr>
            <p:cNvSpPr/>
            <p:nvPr/>
          </p:nvSpPr>
          <p:spPr>
            <a:xfrm>
              <a:off x="9933582" y="7227516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5EAF85F5-58AA-4C6D-B30A-560BE5E6C780}"/>
                </a:ext>
              </a:extLst>
            </p:cNvPr>
            <p:cNvSpPr/>
            <p:nvPr/>
          </p:nvSpPr>
          <p:spPr>
            <a:xfrm>
              <a:off x="9933582" y="760337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93FC13FD-3E17-4163-95A2-EA53B9FE1D07}"/>
                </a:ext>
              </a:extLst>
            </p:cNvPr>
            <p:cNvSpPr/>
            <p:nvPr/>
          </p:nvSpPr>
          <p:spPr>
            <a:xfrm>
              <a:off x="9933582" y="7979231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36F6DBA1-76FC-45FC-9A39-DC0BE7931000}"/>
                </a:ext>
              </a:extLst>
            </p:cNvPr>
            <p:cNvSpPr/>
            <p:nvPr/>
          </p:nvSpPr>
          <p:spPr>
            <a:xfrm>
              <a:off x="9933582" y="422065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B4B3DDED-5A6D-49DE-AB72-0D047E9F828D}"/>
                </a:ext>
              </a:extLst>
            </p:cNvPr>
            <p:cNvSpPr/>
            <p:nvPr/>
          </p:nvSpPr>
          <p:spPr>
            <a:xfrm>
              <a:off x="9933582" y="3844795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ircle">
              <a:extLst>
                <a:ext uri="{FF2B5EF4-FFF2-40B4-BE49-F238E27FC236}">
                  <a16:creationId xmlns:a16="http://schemas.microsoft.com/office/drawing/2014/main" id="{4294E00C-E589-43A7-A2A6-0F4514234CB2}"/>
                </a:ext>
              </a:extLst>
            </p:cNvPr>
            <p:cNvSpPr/>
            <p:nvPr/>
          </p:nvSpPr>
          <p:spPr>
            <a:xfrm>
              <a:off x="9933582" y="835508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DC5431DA-1CA9-42FA-A32A-70F55A7BD75C}"/>
                </a:ext>
              </a:extLst>
            </p:cNvPr>
            <p:cNvSpPr/>
            <p:nvPr/>
          </p:nvSpPr>
          <p:spPr>
            <a:xfrm>
              <a:off x="9933582" y="8730946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80917672-E4E4-418C-91D3-36132D93D682}"/>
                </a:ext>
              </a:extLst>
            </p:cNvPr>
            <p:cNvSpPr/>
            <p:nvPr/>
          </p:nvSpPr>
          <p:spPr>
            <a:xfrm>
              <a:off x="9933582" y="9106805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A46E3212-24E2-4299-AD05-DE8478D80426}"/>
                </a:ext>
              </a:extLst>
            </p:cNvPr>
            <p:cNvSpPr/>
            <p:nvPr/>
          </p:nvSpPr>
          <p:spPr>
            <a:xfrm>
              <a:off x="9933582" y="948266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65AD0D16-315B-4265-AA55-88FFC53FED9D}"/>
                </a:ext>
              </a:extLst>
            </p:cNvPr>
            <p:cNvSpPr/>
            <p:nvPr/>
          </p:nvSpPr>
          <p:spPr>
            <a:xfrm>
              <a:off x="9933582" y="9858520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1E097C22-F449-4DE5-9137-EAAF46E1C760}"/>
                </a:ext>
              </a:extLst>
            </p:cNvPr>
            <p:cNvSpPr/>
            <p:nvPr/>
          </p:nvSpPr>
          <p:spPr>
            <a:xfrm>
              <a:off x="9933582" y="1023437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F7C23215-AD82-4F80-B801-F4C7AF7B5201}"/>
                </a:ext>
              </a:extLst>
            </p:cNvPr>
            <p:cNvSpPr/>
            <p:nvPr/>
          </p:nvSpPr>
          <p:spPr>
            <a:xfrm>
              <a:off x="9933582" y="1061023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D5B38B4-6BE8-4335-938E-F8C109EB7CAB}"/>
                </a:ext>
              </a:extLst>
            </p:cNvPr>
            <p:cNvSpPr/>
            <p:nvPr/>
          </p:nvSpPr>
          <p:spPr>
            <a:xfrm>
              <a:off x="9933582" y="1098609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6" name="data">
            <a:extLst>
              <a:ext uri="{FF2B5EF4-FFF2-40B4-BE49-F238E27FC236}">
                <a16:creationId xmlns:a16="http://schemas.microsoft.com/office/drawing/2014/main" id="{7B9F2788-DDAF-4B15-A9E8-7F8103B7EFF9}"/>
              </a:ext>
            </a:extLst>
          </p:cNvPr>
          <p:cNvSpPr txBox="1"/>
          <p:nvPr/>
        </p:nvSpPr>
        <p:spPr>
          <a:xfrm>
            <a:off x="2583866" y="11342183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7" name="geom">
            <a:extLst>
              <a:ext uri="{FF2B5EF4-FFF2-40B4-BE49-F238E27FC236}">
                <a16:creationId xmlns:a16="http://schemas.microsoft.com/office/drawing/2014/main" id="{1D1091D8-760B-4C44-8ECF-99BB356D7F48}"/>
              </a:ext>
            </a:extLst>
          </p:cNvPr>
          <p:cNvSpPr txBox="1"/>
          <p:nvPr/>
        </p:nvSpPr>
        <p:spPr>
          <a:xfrm>
            <a:off x="4870645" y="11345612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8" name="Group">
            <a:extLst>
              <a:ext uri="{FF2B5EF4-FFF2-40B4-BE49-F238E27FC236}">
                <a16:creationId xmlns:a16="http://schemas.microsoft.com/office/drawing/2014/main" id="{13CA471B-572F-48B5-924D-53E996CBBB89}"/>
              </a:ext>
            </a:extLst>
          </p:cNvPr>
          <p:cNvGrpSpPr/>
          <p:nvPr/>
        </p:nvGrpSpPr>
        <p:grpSpPr>
          <a:xfrm>
            <a:off x="1526455" y="1097749"/>
            <a:ext cx="3748799" cy="1829746"/>
            <a:chOff x="0" y="0"/>
            <a:chExt cx="3748797" cy="1829744"/>
          </a:xfrm>
        </p:grpSpPr>
        <p:sp>
          <p:nvSpPr>
            <p:cNvPr id="69" name="Group">
              <a:extLst>
                <a:ext uri="{FF2B5EF4-FFF2-40B4-BE49-F238E27FC236}">
                  <a16:creationId xmlns:a16="http://schemas.microsoft.com/office/drawing/2014/main" id="{9305294B-A448-491F-977C-F03FDA595CD8}"/>
                </a:ext>
              </a:extLst>
            </p:cNvPr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9E70C7B-E1D6-4CEE-B098-08B3BDAA3886}"/>
                </a:ext>
              </a:extLst>
            </p:cNvPr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71" name="fill">
                <a:extLst>
                  <a:ext uri="{FF2B5EF4-FFF2-40B4-BE49-F238E27FC236}">
                    <a16:creationId xmlns:a16="http://schemas.microsoft.com/office/drawing/2014/main" id="{F4560CFF-6A7D-4EA4-950E-1148DF7915AC}"/>
                  </a:ext>
                </a:extLst>
              </p:cNvPr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72" name="Double Arrow">
                <a:extLst>
                  <a:ext uri="{FF2B5EF4-FFF2-40B4-BE49-F238E27FC236}">
                    <a16:creationId xmlns:a16="http://schemas.microsoft.com/office/drawing/2014/main" id="{310FDCE7-52A9-4A43-B5EC-D9F6301BE907}"/>
                  </a:ext>
                </a:extLst>
              </p:cNvPr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3570561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/exercises/01_Visualize-Data.Rmd.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the code below to the grey code chunk under the section titled "## Your Turn 1" and run the chunk (using the green arrow) to test your code.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28AE3-767B-4F14-9E04-DEC7906144BC}"/>
              </a:ext>
            </a:extLst>
          </p:cNvPr>
          <p:cNvSpPr txBox="1"/>
          <p:nvPr/>
        </p:nvSpPr>
        <p:spPr>
          <a:xfrm>
            <a:off x="19938755" y="11766997"/>
            <a:ext cx="3145091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2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minutes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444A4-9A3D-475D-AAA2-93C86DDB4E68}"/>
              </a:ext>
            </a:extLst>
          </p:cNvPr>
          <p:cNvSpPr/>
          <p:nvPr/>
        </p:nvSpPr>
        <p:spPr>
          <a:xfrm>
            <a:off x="0" y="13048343"/>
            <a:ext cx="2583543" cy="66765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6" name="Picture 2" descr="cover.png">
            <a:extLst>
              <a:ext uri="{FF2B5EF4-FFF2-40B4-BE49-F238E27FC236}">
                <a16:creationId xmlns:a16="http://schemas.microsoft.com/office/drawing/2014/main" id="{ABEEE7E3-E081-4964-A7AE-E819B10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9" y="392005"/>
            <a:ext cx="9035142" cy="1182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69613-967D-404A-AAC7-7AC0B05C4B09}"/>
              </a:ext>
            </a:extLst>
          </p:cNvPr>
          <p:cNvSpPr txBox="1"/>
          <p:nvPr/>
        </p:nvSpPr>
        <p:spPr>
          <a:xfrm>
            <a:off x="6905296" y="12220908"/>
            <a:ext cx="10573407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GB" dirty="0">
                <a:hlinkClick r:id="rId3"/>
              </a:rPr>
              <a:t>https://serialmentor.com/dataviz/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019029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Open </a:t>
            </a:r>
            <a:r>
              <a:rPr lang="en-GB" b="1" dirty="0"/>
              <a:t>/exercises/01_ggplot2_tips_tricks_extensions.Rmd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Run the code chunks to review some additional tips and tricks when working with ggplot2 plot objects.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Consider how to make your graphs more quickly and easily digestible.</a:t>
            </a:r>
          </a:p>
        </p:txBody>
      </p:sp>
    </p:spTree>
    <p:extLst>
      <p:ext uri="{BB962C8B-B14F-4D97-AF65-F5344CB8AC3E}">
        <p14:creationId xmlns:p14="http://schemas.microsoft.com/office/powerpoint/2010/main" val="388863876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 review (homework!)</a:t>
            </a:r>
            <a:endParaRPr dirty="0"/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086406" y="3423077"/>
            <a:ext cx="22211187" cy="8196436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Visit  </a:t>
            </a:r>
            <a:r>
              <a:rPr lang="en-GB" sz="6700" dirty="0">
                <a:sym typeface="Source Sans Pro"/>
                <a:hlinkClick r:id="rId2"/>
              </a:rPr>
              <a:t>https://medium.com/bbc-visual-and-data-journalism/how-the-bbc-visual-and-data-journalism-team-works-with-graphics-in-r-ed0b35693535</a:t>
            </a:r>
            <a:endParaRPr b="1" dirty="0"/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Read the blog post to see how the BBC use ggplot2 and extensions and themes to bring consistency to their graphics and give their visualizations maximum impact.</a:t>
            </a:r>
          </a:p>
        </p:txBody>
      </p:sp>
    </p:spTree>
    <p:extLst>
      <p:ext uri="{BB962C8B-B14F-4D97-AF65-F5344CB8AC3E}">
        <p14:creationId xmlns:p14="http://schemas.microsoft.com/office/powerpoint/2010/main" val="10395705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  <a:endParaRPr lang="en-GB" dirty="0"/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dirty="0"/>
              <a:t>Add layers with </a:t>
            </a:r>
            <a:r>
              <a:rPr lang="en-GB" dirty="0" err="1"/>
              <a:t>geom</a:t>
            </a:r>
            <a:r>
              <a:rPr lang="en-GB" dirty="0"/>
              <a:t>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2461</Words>
  <Application>Microsoft Office PowerPoint</Application>
  <PresentationFormat>Custom</PresentationFormat>
  <Paragraphs>562</Paragraphs>
  <Slides>73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else?</vt:lpstr>
      <vt:lpstr>PowerPoint Presentation</vt:lpstr>
      <vt:lpstr>PowerPoint Presentation</vt:lpstr>
      <vt:lpstr>Your Turn (homework!)</vt:lpstr>
      <vt:lpstr>For review (homework!)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54</cp:revision>
  <dcterms:modified xsi:type="dcterms:W3CDTF">2020-01-06T11:40:59Z</dcterms:modified>
</cp:coreProperties>
</file>